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"/>
  </p:notesMasterIdLst>
  <p:sldIdLst>
    <p:sldId id="579" r:id="rId2"/>
    <p:sldId id="581" r:id="rId3"/>
  </p:sldIdLst>
  <p:sldSz cx="9144000" cy="6858000" type="screen4x3"/>
  <p:notesSz cx="7099300" cy="10234613"/>
  <p:custDataLst>
    <p:tags r:id="rId6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00"/>
    <a:srgbClr val="FFCCCC"/>
    <a:srgbClr val="CCFFCC"/>
    <a:srgbClr val="99FF66"/>
    <a:srgbClr val="000000"/>
    <a:srgbClr val="CCCCFF"/>
    <a:srgbClr val="CCEC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78464" autoAdjust="0"/>
  </p:normalViewPr>
  <p:slideViewPr>
    <p:cSldViewPr>
      <p:cViewPr varScale="1">
        <p:scale>
          <a:sx n="80" d="100"/>
          <a:sy n="80" d="100"/>
        </p:scale>
        <p:origin x="-21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tags" Target="tags/tag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B9584BEB-640A-4116-B731-FD975C695C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6318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84BEB-640A-4116-B731-FD975C695C8A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415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0" lang="ja-JP" altLang="ja-JP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0" lang="ja-JP" altLang="ja-JP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0" lang="ja-JP" altLang="ja-JP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2547" name="Rectangle 19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15616" y="1828800"/>
            <a:ext cx="7875984" cy="2209800"/>
          </a:xfrm>
        </p:spPr>
        <p:txBody>
          <a:bodyPr/>
          <a:lstStyle>
            <a:lvl1pPr algn="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ja-JP" altLang="en-US" dirty="0" smtClean="0"/>
              <a:t>タイトル</a:t>
            </a:r>
            <a:endParaRPr lang="ja-JP" altLang="en-US" dirty="0"/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000"/>
            </a:lvl1pPr>
          </a:lstStyle>
          <a:p>
            <a:r>
              <a:rPr lang="ja-JP" altLang="en-US" dirty="0" smtClean="0"/>
              <a:t>著者</a:t>
            </a:r>
            <a:r>
              <a:rPr lang="en-US" altLang="ja-JP" dirty="0" smtClean="0"/>
              <a:t>1</a:t>
            </a:r>
            <a:r>
              <a:rPr lang="ja-JP" altLang="en-US" dirty="0" err="1" smtClean="0"/>
              <a:t>，</a:t>
            </a:r>
            <a:r>
              <a:rPr lang="ja-JP" altLang="en-US" dirty="0" smtClean="0"/>
              <a:t>著者</a:t>
            </a:r>
            <a:r>
              <a:rPr lang="en-US" altLang="ja-JP" dirty="0" smtClean="0"/>
              <a:t>2, </a:t>
            </a:r>
            <a:r>
              <a:rPr lang="ja-JP" altLang="en-US" dirty="0" smtClean="0"/>
              <a:t>著者</a:t>
            </a:r>
            <a:r>
              <a:rPr lang="en-US" altLang="ja-JP" dirty="0" smtClean="0"/>
              <a:t>3</a:t>
            </a:r>
            <a:r>
              <a:rPr lang="ja-JP" altLang="en-US" dirty="0" smtClean="0"/>
              <a:t>・・・</a:t>
            </a:r>
            <a:r>
              <a:rPr lang="en-US" altLang="ja-JP" dirty="0" smtClean="0"/>
              <a:t>(</a:t>
            </a:r>
            <a:r>
              <a:rPr lang="ja-JP" altLang="en-US" dirty="0" smtClean="0"/>
              <a:t>所属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kumimoji="0" sz="1800" smtClean="0">
                <a:latin typeface="Arial Black" pitchFamily="34" charset="0"/>
              </a:defRPr>
            </a:lvl1pPr>
          </a:lstStyle>
          <a:p>
            <a:pPr>
              <a:defRPr/>
            </a:pPr>
            <a:fld id="{AA015A46-B994-43D3-A2BD-4C554C41FB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4509397" y="0"/>
            <a:ext cx="463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tx1"/>
                </a:solidFill>
              </a:rPr>
              <a:t>CVIM5</a:t>
            </a:r>
            <a:r>
              <a:rPr kumimoji="1" lang="ja-JP" altLang="en-US" dirty="0" smtClean="0">
                <a:solidFill>
                  <a:schemeClr val="tx1"/>
                </a:solidFill>
              </a:rPr>
              <a:t>月研究会，</a:t>
            </a:r>
            <a:r>
              <a:rPr lang="ja-JP" altLang="en-US" dirty="0" smtClean="0"/>
              <a:t>卒論スポットライトセッション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59600" y="260350"/>
            <a:ext cx="2171700" cy="6481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44500" y="260350"/>
            <a:ext cx="6362700" cy="648176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222D-31D8-4DED-AC9B-220A34D08A1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44500" y="1412875"/>
            <a:ext cx="4267200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64100" y="1412875"/>
            <a:ext cx="4267200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285750" cy="533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550863" y="0"/>
            <a:ext cx="8564562" cy="2730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09575" y="134938"/>
            <a:ext cx="138113" cy="1412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>
              <a:solidFill>
                <a:schemeClr val="hlink"/>
              </a:solidFill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47688" y="0"/>
            <a:ext cx="139700" cy="1381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>
              <a:solidFill>
                <a:schemeClr val="hlink"/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47688" y="134938"/>
            <a:ext cx="139700" cy="1412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>
              <a:solidFill>
                <a:schemeClr val="accent2"/>
              </a:solidFill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274638" y="274638"/>
            <a:ext cx="136525" cy="13811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>
              <a:solidFill>
                <a:schemeClr val="hlink"/>
              </a:solidFill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131763" y="136525"/>
            <a:ext cx="141287" cy="138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409575" y="271463"/>
            <a:ext cx="138113" cy="138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>
              <a:solidFill>
                <a:schemeClr val="accent2"/>
              </a:solidFill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274638" y="409575"/>
            <a:ext cx="136525" cy="1365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>
              <a:solidFill>
                <a:schemeClr val="accent2"/>
              </a:solidFill>
            </a:endParaRPr>
          </a:p>
        </p:txBody>
      </p:sp>
      <p:sp>
        <p:nvSpPr>
          <p:cNvPr id="103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260350"/>
            <a:ext cx="8686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125538"/>
            <a:ext cx="86868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412750" y="1052513"/>
            <a:ext cx="8731250" cy="714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ja-JP" altLang="ja-JP" sz="2400">
              <a:latin typeface="Times New Roman" pitchFamily="18" charset="0"/>
            </a:endParaRPr>
          </a:p>
        </p:txBody>
      </p:sp>
      <p:sp>
        <p:nvSpPr>
          <p:cNvPr id="14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800" smtClean="0">
                <a:latin typeface="Arial Black" pitchFamily="34" charset="0"/>
              </a:defRPr>
            </a:lvl1pPr>
          </a:lstStyle>
          <a:p>
            <a:pPr>
              <a:defRPr/>
            </a:pPr>
            <a:fld id="{3A1BF9CC-616E-4149-BC95-F9B7892BA5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読書行動の検出における</a:t>
            </a:r>
            <a:r>
              <a:rPr kumimoji="1" lang="en-US" altLang="ja-JP" smtClean="0"/>
              <a:t/>
            </a:r>
            <a:br>
              <a:rPr kumimoji="1" lang="en-US" altLang="ja-JP" smtClean="0"/>
            </a:br>
            <a:r>
              <a:rPr kumimoji="1" lang="ja-JP" altLang="en-US" smtClean="0"/>
              <a:t>有効</a:t>
            </a:r>
            <a:r>
              <a:rPr kumimoji="1" lang="ja-JP" altLang="en-US" dirty="0" smtClean="0"/>
              <a:t>な</a:t>
            </a:r>
            <a:r>
              <a:rPr kumimoji="1" lang="ja-JP" altLang="en-US" smtClean="0"/>
              <a:t>特徴量の選定</a:t>
            </a:r>
            <a:endParaRPr kumimoji="1" lang="ja-JP" altLang="en-US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kumimoji="1" lang="ja-JP" altLang="en-US" sz="2000" dirty="0" smtClean="0"/>
              <a:t>中嶌 一樹，内海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ゆづ子，岩村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雅一，黄瀬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浩一</a:t>
            </a:r>
            <a:endParaRPr lang="en-US" altLang="ja-JP" sz="2000" dirty="0" smtClean="0"/>
          </a:p>
          <a:p>
            <a:pPr algn="r"/>
            <a:r>
              <a:rPr lang="ja-JP" altLang="en-US" sz="2000" dirty="0" smtClean="0"/>
              <a:t>大阪府立大学大学院工学研究科</a:t>
            </a:r>
            <a:endParaRPr lang="en-US" altLang="ja-JP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2222D-31D8-4DED-AC9B-220A34D08A18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9760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28</a:t>
            </a:r>
            <a:r>
              <a:rPr lang="ja-JP" altLang="en-US" sz="2800" dirty="0" smtClean="0"/>
              <a:t> 読書行動の検出における有効な視線特徴量の選定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32222D-31D8-4DED-AC9B-220A34D08A18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1047253" y="20220528"/>
            <a:ext cx="3305003" cy="1669351"/>
            <a:chOff x="966621" y="17094442"/>
            <a:chExt cx="3305003" cy="1669351"/>
          </a:xfrm>
        </p:grpSpPr>
        <p:sp>
          <p:nvSpPr>
            <p:cNvPr id="7" name="四角形吹き出し 6"/>
            <p:cNvSpPr/>
            <p:nvPr/>
          </p:nvSpPr>
          <p:spPr>
            <a:xfrm>
              <a:off x="1176506" y="17094442"/>
              <a:ext cx="2507566" cy="1669351"/>
            </a:xfrm>
            <a:prstGeom prst="wedgeRectCallout">
              <a:avLst>
                <a:gd name="adj1" fmla="val 21499"/>
                <a:gd name="adj2" fmla="val -69084"/>
              </a:avLst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20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966621" y="18034304"/>
              <a:ext cx="3305003" cy="729489"/>
            </a:xfrm>
            <a:prstGeom prst="rect">
              <a:avLst/>
            </a:prstGeom>
            <a:noFill/>
          </p:spPr>
          <p:txBody>
            <a:bodyPr wrap="square" lIns="417634" tIns="208817" rIns="417634" bIns="208817" rtlCol="0">
              <a:spAutoFit/>
            </a:bodyPr>
            <a:lstStyle/>
            <a:p>
              <a:r>
                <a:rPr lang="ja-JP" altLang="en-US" sz="2000" dirty="0" smtClean="0">
                  <a:solidFill>
                    <a:srgbClr val="0000FF"/>
                  </a:solidFill>
                </a:rPr>
                <a:t>モバイルアイトラッカ</a:t>
              </a:r>
              <a:endParaRPr lang="en-US" altLang="ja-JP" sz="20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図 8" descr="smieyetracker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566" y="17188076"/>
              <a:ext cx="2151113" cy="1132165"/>
            </a:xfrm>
            <a:prstGeom prst="rect">
              <a:avLst/>
            </a:prstGeom>
          </p:spPr>
        </p:pic>
      </p:grpSp>
      <p:sp>
        <p:nvSpPr>
          <p:cNvPr id="13" name="正方形/長方形 12"/>
          <p:cNvSpPr/>
          <p:nvPr/>
        </p:nvSpPr>
        <p:spPr>
          <a:xfrm>
            <a:off x="6516216" y="1124744"/>
            <a:ext cx="2304256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7504" y="5805264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従来研究のような限定された文書（や環境）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ではなく</a:t>
            </a:r>
            <a:r>
              <a:rPr lang="ja-JP" altLang="en-US" sz="2000" u="sng" dirty="0" smtClean="0"/>
              <a:t>日常を想定した文書</a:t>
            </a:r>
            <a:r>
              <a:rPr lang="ja-JP" altLang="en-US" sz="2000" dirty="0" smtClean="0"/>
              <a:t>を使用</a:t>
            </a:r>
            <a:endParaRPr kumimoji="1" lang="ja-JP" altLang="en-US" sz="2000" dirty="0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323528" y="2348880"/>
            <a:ext cx="1253764" cy="1132606"/>
            <a:chOff x="2051721" y="4149080"/>
            <a:chExt cx="1253764" cy="1132606"/>
          </a:xfrm>
        </p:grpSpPr>
        <p:pic>
          <p:nvPicPr>
            <p:cNvPr id="15" name="図 14" descr="novel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1" y="4149080"/>
              <a:ext cx="1253764" cy="880817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2421834" y="5036361"/>
              <a:ext cx="546953" cy="24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" dirty="0" smtClean="0"/>
                <a:t>小説</a:t>
              </a:r>
              <a:endParaRPr kumimoji="1" lang="ja-JP" altLang="en-US" sz="1200" dirty="0"/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395536" y="4381295"/>
            <a:ext cx="1253764" cy="1131041"/>
            <a:chOff x="2057856" y="5248950"/>
            <a:chExt cx="1253764" cy="1131041"/>
          </a:xfrm>
        </p:grpSpPr>
        <p:pic>
          <p:nvPicPr>
            <p:cNvPr id="16" name="図 15" descr="comic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856" y="5248950"/>
              <a:ext cx="1253764" cy="880817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2327730" y="6134666"/>
              <a:ext cx="722724" cy="24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" dirty="0" smtClean="0"/>
                <a:t>漫画</a:t>
              </a:r>
              <a:endParaRPr kumimoji="1" lang="ja-JP" altLang="en-US" sz="1200" dirty="0"/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1907704" y="4165271"/>
            <a:ext cx="1253764" cy="1132133"/>
            <a:chOff x="3339529" y="4149553"/>
            <a:chExt cx="1253764" cy="1132133"/>
          </a:xfrm>
        </p:grpSpPr>
        <p:pic>
          <p:nvPicPr>
            <p:cNvPr id="20" name="図 19" descr="paper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529" y="4149553"/>
              <a:ext cx="1253764" cy="880817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3578704" y="5036361"/>
              <a:ext cx="818118" cy="24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200" dirty="0" smtClean="0"/>
                <a:t>論文</a:t>
              </a:r>
              <a:endParaRPr kumimoji="1" lang="ja-JP" altLang="en-US" sz="1200" dirty="0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3318236" y="4453303"/>
            <a:ext cx="1253764" cy="1135937"/>
            <a:chOff x="3339529" y="5244053"/>
            <a:chExt cx="1253764" cy="1135937"/>
          </a:xfrm>
        </p:grpSpPr>
        <p:pic>
          <p:nvPicPr>
            <p:cNvPr id="22" name="図 21" descr="textbook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529" y="5244053"/>
              <a:ext cx="1253764" cy="880817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3594964" y="6134665"/>
              <a:ext cx="836788" cy="24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" dirty="0" smtClean="0"/>
                <a:t>教科書</a:t>
              </a:r>
              <a:endParaRPr kumimoji="1" lang="ja-JP" altLang="en-US" sz="1200" dirty="0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3390244" y="2348880"/>
            <a:ext cx="1253764" cy="1128992"/>
            <a:chOff x="4614380" y="4152694"/>
            <a:chExt cx="1253764" cy="1128992"/>
          </a:xfrm>
        </p:grpSpPr>
        <p:pic>
          <p:nvPicPr>
            <p:cNvPr id="24" name="図 23" descr="magazine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380" y="4152694"/>
              <a:ext cx="1253764" cy="880817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4856093" y="5036361"/>
              <a:ext cx="818118" cy="24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" dirty="0" smtClean="0"/>
                <a:t>雑誌</a:t>
              </a:r>
              <a:endParaRPr kumimoji="1" lang="ja-JP" altLang="en-US" sz="1200" dirty="0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1907704" y="2276872"/>
            <a:ext cx="1253764" cy="1135679"/>
            <a:chOff x="4610837" y="5244053"/>
            <a:chExt cx="1253764" cy="1135679"/>
          </a:xfrm>
        </p:grpSpPr>
        <p:pic>
          <p:nvPicPr>
            <p:cNvPr id="26" name="図 25" descr="newspaper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837" y="5244053"/>
              <a:ext cx="1253764" cy="880817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4836845" y="6134407"/>
              <a:ext cx="818118" cy="24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00" dirty="0" smtClean="0"/>
                <a:t>新聞</a:t>
              </a:r>
              <a:endParaRPr kumimoji="1" lang="en-US" altLang="ja-JP" sz="1200" dirty="0" smtClean="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5436096" y="1628800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 smtClean="0"/>
              <a:t>・有効な特徴量を選定</a:t>
            </a:r>
            <a:endParaRPr kumimoji="1" lang="ja-JP" altLang="en-US" sz="2200" dirty="0"/>
          </a:p>
        </p:txBody>
      </p:sp>
      <p:sp>
        <p:nvSpPr>
          <p:cNvPr id="34" name="下矢印 33"/>
          <p:cNvSpPr/>
          <p:nvPr/>
        </p:nvSpPr>
        <p:spPr>
          <a:xfrm>
            <a:off x="6948264" y="4725144"/>
            <a:ext cx="495548" cy="347266"/>
          </a:xfrm>
          <a:prstGeom prst="downArrow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436096" y="5373216"/>
            <a:ext cx="3528392" cy="677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有効な特徴量の選定</a:t>
            </a:r>
            <a:endParaRPr lang="en-US" altLang="ja-JP" sz="2000" dirty="0" smtClean="0"/>
          </a:p>
          <a:p>
            <a:pPr algn="ctr"/>
            <a:r>
              <a:rPr lang="en-US" altLang="ja-JP" dirty="0" smtClean="0"/>
              <a:t>(Backward Stepwise Selection)</a:t>
            </a:r>
            <a:endParaRPr kumimoji="1" lang="ja-JP" altLang="en-US" dirty="0"/>
          </a:p>
        </p:txBody>
      </p:sp>
      <p:sp>
        <p:nvSpPr>
          <p:cNvPr id="43" name="右矢印 42"/>
          <p:cNvSpPr/>
          <p:nvPr/>
        </p:nvSpPr>
        <p:spPr>
          <a:xfrm>
            <a:off x="179512" y="3717032"/>
            <a:ext cx="4824536" cy="288032"/>
          </a:xfrm>
          <a:prstGeom prst="rightArrow">
            <a:avLst>
              <a:gd name="adj1" fmla="val 38695"/>
              <a:gd name="adj2" fmla="val 66373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5496" y="1628800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 smtClean="0"/>
              <a:t>・</a:t>
            </a:r>
            <a:r>
              <a:rPr kumimoji="1" lang="ja-JP" altLang="en-US" sz="2200" dirty="0" smtClean="0"/>
              <a:t>６種類の文書を用いた読書行動の検出</a:t>
            </a:r>
            <a:endParaRPr kumimoji="1" lang="ja-JP" altLang="en-US" sz="2200" dirty="0"/>
          </a:p>
        </p:txBody>
      </p:sp>
      <p:sp>
        <p:nvSpPr>
          <p:cNvPr id="46" name="正方形/長方形 45"/>
          <p:cNvSpPr/>
          <p:nvPr/>
        </p:nvSpPr>
        <p:spPr>
          <a:xfrm>
            <a:off x="467544" y="3789040"/>
            <a:ext cx="216024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1043608" y="3789040"/>
            <a:ext cx="432048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1835696" y="3789040"/>
            <a:ext cx="144016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/>
        </p:nvSpPr>
        <p:spPr>
          <a:xfrm>
            <a:off x="2699792" y="3789040"/>
            <a:ext cx="504056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3308010" y="3789040"/>
            <a:ext cx="216024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3995936" y="3789040"/>
            <a:ext cx="288032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644008" y="398531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time</a:t>
            </a:r>
            <a:endParaRPr kumimoji="1" lang="ja-JP" altLang="en-US" sz="1400" dirty="0"/>
          </a:p>
        </p:txBody>
      </p:sp>
      <p:sp>
        <p:nvSpPr>
          <p:cNvPr id="53" name="四角形吹き出し 52"/>
          <p:cNvSpPr/>
          <p:nvPr/>
        </p:nvSpPr>
        <p:spPr>
          <a:xfrm>
            <a:off x="3351710" y="2292947"/>
            <a:ext cx="1332152" cy="1224136"/>
          </a:xfrm>
          <a:prstGeom prst="wedgeRectCallout">
            <a:avLst>
              <a:gd name="adj1" fmla="val 10632"/>
              <a:gd name="adj2" fmla="val 62938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 w="3175" cmpd="sng">
            <a:solidFill>
              <a:schemeClr val="accent1">
                <a:shade val="95000"/>
                <a:satMod val="105000"/>
                <a:alpha val="50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吹き出し 53"/>
          <p:cNvSpPr/>
          <p:nvPr/>
        </p:nvSpPr>
        <p:spPr>
          <a:xfrm>
            <a:off x="1867850" y="2220939"/>
            <a:ext cx="1332152" cy="1224136"/>
          </a:xfrm>
          <a:prstGeom prst="wedgeRectCallout">
            <a:avLst>
              <a:gd name="adj1" fmla="val -34022"/>
              <a:gd name="adj2" fmla="val 65564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四角形吹き出し 54"/>
          <p:cNvSpPr/>
          <p:nvPr/>
        </p:nvSpPr>
        <p:spPr>
          <a:xfrm>
            <a:off x="287520" y="2276872"/>
            <a:ext cx="1332152" cy="1224136"/>
          </a:xfrm>
          <a:prstGeom prst="wedgeRectCallout">
            <a:avLst>
              <a:gd name="adj1" fmla="val -27988"/>
              <a:gd name="adj2" fmla="val 65564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吹き出し 55"/>
          <p:cNvSpPr/>
          <p:nvPr/>
        </p:nvSpPr>
        <p:spPr>
          <a:xfrm>
            <a:off x="3291933" y="4388887"/>
            <a:ext cx="1332152" cy="1224136"/>
          </a:xfrm>
          <a:prstGeom prst="wedgeRectCallout">
            <a:avLst>
              <a:gd name="adj1" fmla="val -35229"/>
              <a:gd name="adj2" fmla="val -77572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四角形吹き出し 56"/>
          <p:cNvSpPr/>
          <p:nvPr/>
        </p:nvSpPr>
        <p:spPr>
          <a:xfrm>
            <a:off x="1867850" y="4116930"/>
            <a:ext cx="1332152" cy="1224136"/>
          </a:xfrm>
          <a:prstGeom prst="wedgeRectCallout">
            <a:avLst>
              <a:gd name="adj1" fmla="val 27528"/>
              <a:gd name="adj2" fmla="val -60501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四角形吹き出し 57"/>
          <p:cNvSpPr/>
          <p:nvPr/>
        </p:nvSpPr>
        <p:spPr>
          <a:xfrm>
            <a:off x="355682" y="4325246"/>
            <a:ext cx="1332152" cy="1224136"/>
          </a:xfrm>
          <a:prstGeom prst="wedgeRectCallout">
            <a:avLst>
              <a:gd name="adj1" fmla="val -2644"/>
              <a:gd name="adj2" fmla="val -69693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80000">
                <a:schemeClr val="accent1">
                  <a:shade val="93000"/>
                  <a:satMod val="130000"/>
                  <a:alpha val="0"/>
                </a:schemeClr>
              </a:gs>
              <a:gs pos="100000">
                <a:schemeClr val="accent1">
                  <a:shade val="94000"/>
                  <a:satMod val="135000"/>
                  <a:alpha val="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" name="直線コネクタ 59"/>
          <p:cNvCxnSpPr/>
          <p:nvPr/>
        </p:nvCxnSpPr>
        <p:spPr>
          <a:xfrm>
            <a:off x="283674" y="2028698"/>
            <a:ext cx="154816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6268038" y="2276872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200" dirty="0" smtClean="0"/>
              <a:t>従来研究</a:t>
            </a:r>
            <a:endParaRPr kumimoji="1" lang="ja-JP" altLang="en-US" sz="2200" dirty="0"/>
          </a:p>
        </p:txBody>
      </p:sp>
      <p:grpSp>
        <p:nvGrpSpPr>
          <p:cNvPr id="63" name="図形グループ 62"/>
          <p:cNvGrpSpPr/>
          <p:nvPr/>
        </p:nvGrpSpPr>
        <p:grpSpPr>
          <a:xfrm>
            <a:off x="5588489" y="3043859"/>
            <a:ext cx="3096344" cy="1440160"/>
            <a:chOff x="5508104" y="3284984"/>
            <a:chExt cx="3096344" cy="1440160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5652120" y="3498233"/>
              <a:ext cx="295232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ü"/>
              </a:pPr>
              <a:r>
                <a:rPr lang="en-US" altLang="ja-JP" sz="2200" dirty="0" smtClean="0"/>
                <a:t>Bulling</a:t>
              </a:r>
              <a:r>
                <a:rPr lang="ja-JP" altLang="en-US" sz="2200" dirty="0" smtClean="0"/>
                <a:t>らの特徴量</a:t>
              </a:r>
              <a:endParaRPr lang="en-US" altLang="ja-JP" sz="2200" dirty="0" smtClean="0"/>
            </a:p>
            <a:p>
              <a:pPr marL="342900" indent="-342900">
                <a:buFont typeface="Wingdings" charset="2"/>
                <a:buChar char="ü"/>
              </a:pPr>
              <a:r>
                <a:rPr kumimoji="1" lang="ja-JP" altLang="en-US" sz="2200" dirty="0" smtClean="0"/>
                <a:t>吉村らの特徴量</a:t>
              </a:r>
              <a:endParaRPr kumimoji="1" lang="en-US" altLang="ja-JP" sz="2200" dirty="0" smtClean="0"/>
            </a:p>
            <a:p>
              <a:pPr marL="342900" indent="-342900">
                <a:buFont typeface="Wingdings" charset="2"/>
                <a:buChar char="ü"/>
              </a:pPr>
              <a:r>
                <a:rPr kumimoji="1" lang="en-US" altLang="ja-JP" sz="2200" dirty="0" err="1" smtClean="0"/>
                <a:t>Kunze</a:t>
              </a:r>
              <a:r>
                <a:rPr kumimoji="1" lang="ja-JP" altLang="en-US" sz="2200" dirty="0" smtClean="0"/>
                <a:t>らの特徴量</a:t>
              </a:r>
              <a:endParaRPr kumimoji="1" lang="ja-JP" altLang="en-US" sz="2200" dirty="0"/>
            </a:p>
          </p:txBody>
        </p:sp>
        <p:sp>
          <p:nvSpPr>
            <p:cNvPr id="62" name="角丸四角形 61"/>
            <p:cNvSpPr/>
            <p:nvPr/>
          </p:nvSpPr>
          <p:spPr>
            <a:xfrm>
              <a:off x="5508104" y="3284984"/>
              <a:ext cx="3096344" cy="1440160"/>
            </a:xfrm>
            <a:prstGeom prst="round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4" name="直線コネクタ 63"/>
          <p:cNvCxnSpPr/>
          <p:nvPr/>
        </p:nvCxnSpPr>
        <p:spPr>
          <a:xfrm>
            <a:off x="7560337" y="2037065"/>
            <a:ext cx="54005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6012160" y="2780928"/>
            <a:ext cx="2088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視線特徴量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34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2010/10/06 12:58:49&quot;&gt;&lt;Slide id=&quot;280&quot; dur=&quot;1.050781&quot;/&gt;&lt;/Timings&gt;&lt;Timings time=&quot;2010/10/06 12:57:23&quot;&gt;&lt;Slide id=&quot;280&quot; dur=&quot;1.160156&quot;/&gt;&lt;/Timings&gt;&lt;/WMTools&gt;"/>
</p:tagLst>
</file>

<file path=ppt/theme/theme1.xml><?xml version="1.0" encoding="utf-8"?>
<a:theme xmlns:a="http://schemas.openxmlformats.org/drawingml/2006/main" name="28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プレゼンテーション1" id="{E5A4B49F-7EF7-4BB0-B4A6-7A7E463D3BF4}" vid="{09DFACF4-9A24-424D-8A3B-E7A3BF275A98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28.potx</Template>
  <TotalTime>7984</TotalTime>
  <Words>111</Words>
  <Application>Microsoft Macintosh PowerPoint</Application>
  <PresentationFormat>画面に合わせる (4:3)</PresentationFormat>
  <Paragraphs>26</Paragraphs>
  <Slides>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3" baseType="lpstr">
      <vt:lpstr>28</vt:lpstr>
      <vt:lpstr>読書行動の検出における 有効な特徴量の選定</vt:lpstr>
      <vt:lpstr>28 読書行動の検出における有効な視線特徴量の選定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makihara</dc:creator>
  <cp:lastModifiedBy>nakajima kazuki</cp:lastModifiedBy>
  <cp:revision>32</cp:revision>
  <dcterms:created xsi:type="dcterms:W3CDTF">2014-04-24T01:42:33Z</dcterms:created>
  <dcterms:modified xsi:type="dcterms:W3CDTF">2016-05-06T05:25:36Z</dcterms:modified>
</cp:coreProperties>
</file>